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Droid Sans" panose="020B0604020202020204" charset="0"/>
      <p:regular r:id="rId17"/>
      <p:bold r:id="rId18"/>
    </p:embeddedFont>
    <p:embeddedFont>
      <p:font typeface="Average" panose="020B0604020202020204" charset="0"/>
      <p:regular r:id="rId19"/>
    </p:embeddedFont>
    <p:embeddedFont>
      <p:font typeface="Oswald"/>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2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33078971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Introduction of who we are and what our roles are in the district</a:t>
            </a:r>
          </a:p>
        </p:txBody>
      </p:sp>
    </p:spTree>
    <p:extLst>
      <p:ext uri="{BB962C8B-B14F-4D97-AF65-F5344CB8AC3E}">
        <p14:creationId xmlns:p14="http://schemas.microsoft.com/office/powerpoint/2010/main" val="773885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89021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Naked Pictures, Anxiety/Depression %, Suicide, Divorce, cyber bullying, ability to access pornography.</a:t>
            </a:r>
          </a:p>
        </p:txBody>
      </p:sp>
    </p:spTree>
    <p:extLst>
      <p:ext uri="{BB962C8B-B14F-4D97-AF65-F5344CB8AC3E}">
        <p14:creationId xmlns:p14="http://schemas.microsoft.com/office/powerpoint/2010/main" val="369456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0242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3020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20156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1765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Move to an introduction of what is going on developmentally with the teenager.</a:t>
            </a:r>
          </a:p>
        </p:txBody>
      </p:sp>
    </p:spTree>
    <p:extLst>
      <p:ext uri="{BB962C8B-B14F-4D97-AF65-F5344CB8AC3E}">
        <p14:creationId xmlns:p14="http://schemas.microsoft.com/office/powerpoint/2010/main" val="1027224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97807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53738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90773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Aaron to talk about risky teen behaviors. Wendy/Aaron to talk about the need for parental involvement.</a:t>
            </a:r>
          </a:p>
        </p:txBody>
      </p:sp>
    </p:spTree>
    <p:extLst>
      <p:ext uri="{BB962C8B-B14F-4D97-AF65-F5344CB8AC3E}">
        <p14:creationId xmlns:p14="http://schemas.microsoft.com/office/powerpoint/2010/main" val="3507978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24859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28437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1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8520600" cy="3416400"/>
          </a:xfrm>
          <a:prstGeom prst="rect">
            <a:avLst/>
          </a:prstGeom>
          <a:solidFill>
            <a:srgbClr val="B7B7B7"/>
          </a:solidFill>
        </p:spPr>
        <p:txBody>
          <a:bodyPr lIns="91425" tIns="91425" rIns="91425" bIns="91425" anchor="t" anchorCtr="0"/>
          <a:lstStyle>
            <a:lvl1pPr lvl="0">
              <a:spcBef>
                <a:spcPts val="0"/>
              </a:spcBef>
              <a:defRPr sz="1300"/>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28452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Average"/>
              <a:buChar char="●"/>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7" y="990800"/>
            <a:ext cx="7801500" cy="1730100"/>
          </a:xfrm>
          <a:prstGeom prst="rect">
            <a:avLst/>
          </a:prstGeom>
        </p:spPr>
        <p:txBody>
          <a:bodyPr lIns="91425" tIns="91425" rIns="91425" bIns="91425" anchor="b" anchorCtr="0">
            <a:noAutofit/>
          </a:bodyPr>
          <a:lstStyle/>
          <a:p>
            <a:pPr lvl="0">
              <a:spcBef>
                <a:spcPts val="0"/>
              </a:spcBef>
              <a:buNone/>
            </a:pPr>
            <a:r>
              <a:rPr lang="en"/>
              <a:t>Behavioral Health</a:t>
            </a:r>
          </a:p>
        </p:txBody>
      </p:sp>
      <p:sp>
        <p:nvSpPr>
          <p:cNvPr id="60" name="Shape 60"/>
          <p:cNvSpPr txBox="1">
            <a:spLocks noGrp="1"/>
          </p:cNvSpPr>
          <p:nvPr>
            <p:ph type="subTitle" idx="1"/>
          </p:nvPr>
        </p:nvSpPr>
        <p:spPr>
          <a:xfrm>
            <a:off x="311700" y="3902075"/>
            <a:ext cx="8520600" cy="706200"/>
          </a:xfrm>
          <a:prstGeom prst="rect">
            <a:avLst/>
          </a:prstGeom>
        </p:spPr>
        <p:txBody>
          <a:bodyPr lIns="91425" tIns="91425" rIns="91425" bIns="91425" anchor="t" anchorCtr="0">
            <a:noAutofit/>
          </a:bodyPr>
          <a:lstStyle/>
          <a:p>
            <a:pPr lvl="0">
              <a:spcBef>
                <a:spcPts val="0"/>
              </a:spcBef>
              <a:buNone/>
            </a:pPr>
            <a:r>
              <a:rPr lang="en" sz="2400">
                <a:solidFill>
                  <a:srgbClr val="000000"/>
                </a:solidFill>
              </a:rPr>
              <a:t>Aaron Nicley &amp; Wendy Ford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Survey Question Results:</a:t>
            </a:r>
          </a:p>
        </p:txBody>
      </p:sp>
      <p:sp>
        <p:nvSpPr>
          <p:cNvPr id="116" name="Shape 116"/>
          <p:cNvSpPr txBox="1">
            <a:spLocks noGrp="1"/>
          </p:cNvSpPr>
          <p:nvPr>
            <p:ph type="body" idx="1"/>
          </p:nvPr>
        </p:nvSpPr>
        <p:spPr>
          <a:xfrm>
            <a:off x="311700" y="1140800"/>
            <a:ext cx="8520600" cy="3416400"/>
          </a:xfrm>
          <a:prstGeom prst="rect">
            <a:avLst/>
          </a:prstGeom>
          <a:solidFill>
            <a:srgbClr val="FFFFFF"/>
          </a:solidFill>
          <a:ln w="9525" cap="flat" cmpd="sng">
            <a:solidFill>
              <a:srgbClr val="45818E"/>
            </a:solidFill>
            <a:prstDash val="solid"/>
            <a:round/>
            <a:headEnd type="none" w="med" len="med"/>
            <a:tailEnd type="none" w="med" len="med"/>
          </a:ln>
        </p:spPr>
        <p:txBody>
          <a:bodyPr lIns="91425" tIns="91425" rIns="91425" bIns="91425" anchor="t" anchorCtr="0">
            <a:noAutofit/>
          </a:bodyPr>
          <a:lstStyle/>
          <a:p>
            <a:pPr lvl="0">
              <a:spcBef>
                <a:spcPts val="0"/>
              </a:spcBef>
              <a:buNone/>
            </a:pPr>
            <a:endParaRPr b="1">
              <a:solidFill>
                <a:srgbClr val="000000"/>
              </a:solidFill>
            </a:endParaRPr>
          </a:p>
          <a:p>
            <a:pPr lvl="0">
              <a:spcBef>
                <a:spcPts val="0"/>
              </a:spcBef>
              <a:buNone/>
            </a:pPr>
            <a:endParaRPr b="1">
              <a:solidFill>
                <a:srgbClr val="000000"/>
              </a:solidFill>
            </a:endParaRPr>
          </a:p>
          <a:p>
            <a:pPr lvl="0">
              <a:spcBef>
                <a:spcPts val="0"/>
              </a:spcBef>
              <a:buNone/>
            </a:pPr>
            <a:r>
              <a:rPr lang="en" sz="1800" b="1">
                <a:solidFill>
                  <a:srgbClr val="000000"/>
                </a:solidFill>
              </a:rPr>
              <a:t>Out of 504  Springboro students surveyed last year, 193 students agreed to the statement “I often feel anxious at school”.</a:t>
            </a:r>
          </a:p>
          <a:p>
            <a:pPr lvl="0">
              <a:spcBef>
                <a:spcPts val="0"/>
              </a:spcBef>
              <a:buNone/>
            </a:pPr>
            <a:r>
              <a:rPr lang="en" sz="1800" b="1">
                <a:solidFill>
                  <a:srgbClr val="000000"/>
                </a:solidFill>
              </a:rPr>
              <a:t>The one of the biggest issues that our guidance counselors deal with on a daily basis are students who have crippling anxiety/depression. Our students have less resiliency skills than what we have seen in the past.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Exercise in what stressors your child is experiencing</a:t>
            </a:r>
          </a:p>
        </p:txBody>
      </p:sp>
      <p:sp>
        <p:nvSpPr>
          <p:cNvPr id="122" name="Shape 12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123" name="Shape 123" descr="Teens learn to BOUNCE back in first AF Teen Resiliency Course ..."/>
          <p:cNvPicPr preferRelativeResize="0"/>
          <p:nvPr/>
        </p:nvPicPr>
        <p:blipFill>
          <a:blip r:embed="rId3">
            <a:alphaModFix/>
          </a:blip>
          <a:stretch>
            <a:fillRect/>
          </a:stretch>
        </p:blipFill>
        <p:spPr>
          <a:xfrm>
            <a:off x="1947774" y="1595675"/>
            <a:ext cx="5388423" cy="30463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129" name="Shape 12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130" name="Shape 130"/>
          <p:cNvPicPr preferRelativeResize="0"/>
          <p:nvPr/>
        </p:nvPicPr>
        <p:blipFill>
          <a:blip r:embed="rId3">
            <a:alphaModFix/>
          </a:blip>
          <a:stretch>
            <a:fillRect/>
          </a:stretch>
        </p:blipFill>
        <p:spPr>
          <a:xfrm>
            <a:off x="2799175" y="1500200"/>
            <a:ext cx="3370700" cy="29201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136" name="Shape 13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137" name="Shape 137"/>
          <p:cNvPicPr preferRelativeResize="0"/>
          <p:nvPr/>
        </p:nvPicPr>
        <p:blipFill>
          <a:blip r:embed="rId3">
            <a:alphaModFix/>
          </a:blip>
          <a:stretch>
            <a:fillRect/>
          </a:stretch>
        </p:blipFill>
        <p:spPr>
          <a:xfrm>
            <a:off x="3500425" y="1990037"/>
            <a:ext cx="2143125" cy="21431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143" name="Shape 14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144" name="Shape 144"/>
          <p:cNvPicPr preferRelativeResize="0"/>
          <p:nvPr/>
        </p:nvPicPr>
        <p:blipFill>
          <a:blip r:embed="rId3">
            <a:alphaModFix/>
          </a:blip>
          <a:stretch>
            <a:fillRect/>
          </a:stretch>
        </p:blipFill>
        <p:spPr>
          <a:xfrm>
            <a:off x="2262675" y="1271300"/>
            <a:ext cx="4152124" cy="30557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66" name="Shape 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67" name="Shape 67"/>
          <p:cNvPicPr preferRelativeResize="0"/>
          <p:nvPr/>
        </p:nvPicPr>
        <p:blipFill>
          <a:blip r:embed="rId3">
            <a:alphaModFix/>
          </a:blip>
          <a:stretch>
            <a:fillRect/>
          </a:stretch>
        </p:blipFill>
        <p:spPr>
          <a:xfrm>
            <a:off x="2484274" y="1385875"/>
            <a:ext cx="3918850" cy="31829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74" name="Shape 74"/>
          <p:cNvPicPr preferRelativeResize="0"/>
          <p:nvPr/>
        </p:nvPicPr>
        <p:blipFill>
          <a:blip r:embed="rId3">
            <a:alphaModFix/>
          </a:blip>
          <a:stretch>
            <a:fillRect/>
          </a:stretch>
        </p:blipFill>
        <p:spPr>
          <a:xfrm>
            <a:off x="2216025" y="1239487"/>
            <a:ext cx="4851924" cy="32423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Brain Development of teens:</a:t>
            </a:r>
          </a:p>
        </p:txBody>
      </p:sp>
      <p:sp>
        <p:nvSpPr>
          <p:cNvPr id="80" name="Shape 80"/>
          <p:cNvSpPr txBox="1">
            <a:spLocks noGrp="1"/>
          </p:cNvSpPr>
          <p:nvPr>
            <p:ph type="body" idx="1"/>
          </p:nvPr>
        </p:nvSpPr>
        <p:spPr>
          <a:xfrm>
            <a:off x="311700" y="1152475"/>
            <a:ext cx="8520600" cy="3664500"/>
          </a:xfrm>
          <a:prstGeom prst="rect">
            <a:avLst/>
          </a:prstGeom>
        </p:spPr>
        <p:txBody>
          <a:bodyPr lIns="91425" tIns="91425" rIns="91425" bIns="91425" anchor="t" anchorCtr="0">
            <a:noAutofit/>
          </a:bodyPr>
          <a:lstStyle/>
          <a:p>
            <a:pPr lvl="0" rtl="0">
              <a:lnSpc>
                <a:spcPct val="173863"/>
              </a:lnSpc>
              <a:spcBef>
                <a:spcPts val="0"/>
              </a:spcBef>
              <a:spcAft>
                <a:spcPts val="1900"/>
              </a:spcAft>
              <a:buNone/>
            </a:pPr>
            <a:r>
              <a:rPr lang="en" sz="1300">
                <a:solidFill>
                  <a:srgbClr val="000000"/>
                </a:solidFill>
                <a:highlight>
                  <a:srgbClr val="FFFFFF"/>
                </a:highlight>
              </a:rPr>
              <a:t> </a:t>
            </a:r>
            <a:r>
              <a:rPr lang="en" sz="1400" b="1">
                <a:solidFill>
                  <a:srgbClr val="000000"/>
                </a:solidFill>
                <a:highlight>
                  <a:srgbClr val="FFFFFF"/>
                </a:highlight>
              </a:rPr>
              <a:t>Critical Period of Development</a:t>
            </a:r>
          </a:p>
          <a:p>
            <a:pPr lvl="0" rtl="0">
              <a:lnSpc>
                <a:spcPct val="173863"/>
              </a:lnSpc>
              <a:spcBef>
                <a:spcPts val="0"/>
              </a:spcBef>
              <a:spcAft>
                <a:spcPts val="1900"/>
              </a:spcAft>
              <a:buNone/>
            </a:pPr>
            <a:r>
              <a:rPr lang="en" sz="1400">
                <a:solidFill>
                  <a:srgbClr val="000000"/>
                </a:solidFill>
                <a:highlight>
                  <a:srgbClr val="FFFFFF"/>
                </a:highlight>
              </a:rPr>
              <a:t>The brain grows throughout life, but the teenage years see one of the biggest leaps in development. Many of the things they learn that stick with them for the rest of their lives happen during this time in their lives.</a:t>
            </a:r>
          </a:p>
          <a:p>
            <a:pPr lvl="0" rtl="0">
              <a:lnSpc>
                <a:spcPct val="173863"/>
              </a:lnSpc>
              <a:spcBef>
                <a:spcPts val="0"/>
              </a:spcBef>
              <a:spcAft>
                <a:spcPts val="1900"/>
              </a:spcAft>
              <a:buNone/>
            </a:pPr>
            <a:r>
              <a:rPr lang="en" sz="1400">
                <a:solidFill>
                  <a:srgbClr val="000000"/>
                </a:solidFill>
                <a:highlight>
                  <a:srgbClr val="FFFFFF"/>
                </a:highlight>
              </a:rPr>
              <a:t> </a:t>
            </a:r>
            <a:r>
              <a:rPr lang="en" sz="1400" b="1">
                <a:solidFill>
                  <a:srgbClr val="000000"/>
                </a:solidFill>
                <a:highlight>
                  <a:srgbClr val="FFFFFF"/>
                </a:highlight>
              </a:rPr>
              <a:t>Blossoming brain</a:t>
            </a:r>
          </a:p>
          <a:p>
            <a:pPr lvl="0" rtl="0">
              <a:lnSpc>
                <a:spcPct val="173863"/>
              </a:lnSpc>
              <a:spcBef>
                <a:spcPts val="0"/>
              </a:spcBef>
              <a:spcAft>
                <a:spcPts val="1900"/>
              </a:spcAft>
              <a:buNone/>
            </a:pPr>
            <a:r>
              <a:rPr lang="en" sz="1400">
                <a:solidFill>
                  <a:srgbClr val="000000"/>
                </a:solidFill>
                <a:highlight>
                  <a:srgbClr val="FFFFFF"/>
                </a:highlight>
              </a:rPr>
              <a:t>Scientists thought only infants had the blossoming brain that organizes into a more efficient arrangement over the first three years of life, but they have now discovered a similar effect happens right before puberty. And experiences during their teen lives shape this gray matter of learning things that will be essential for their adult lives.</a:t>
            </a:r>
          </a:p>
          <a:p>
            <a:pPr lvl="0" rtl="0">
              <a:lnSpc>
                <a:spcPct val="173863"/>
              </a:lnSpc>
              <a:spcBef>
                <a:spcPts val="0"/>
              </a:spcBef>
              <a:spcAft>
                <a:spcPts val="1900"/>
              </a:spcAft>
              <a:buNone/>
            </a:pPr>
            <a:endParaRPr sz="1200">
              <a:solidFill>
                <a:srgbClr val="FFFFFF"/>
              </a:solidFill>
              <a:highlight>
                <a:srgbClr val="F6F6F7"/>
              </a:highlight>
              <a:latin typeface="Droid Sans"/>
              <a:ea typeface="Droid Sans"/>
              <a:cs typeface="Droid Sans"/>
              <a:sym typeface="Droid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Brain Development of teens:</a:t>
            </a:r>
          </a:p>
        </p:txBody>
      </p:sp>
      <p:sp>
        <p:nvSpPr>
          <p:cNvPr id="86" name="Shape 8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400" b="1">
                <a:solidFill>
                  <a:srgbClr val="000000"/>
                </a:solidFill>
                <a:highlight>
                  <a:srgbClr val="FFFFFF"/>
                </a:highlight>
              </a:rPr>
              <a:t>New Thinking Skills</a:t>
            </a:r>
          </a:p>
          <a:p>
            <a:pPr lvl="0" rtl="0">
              <a:lnSpc>
                <a:spcPct val="173863"/>
              </a:lnSpc>
              <a:spcBef>
                <a:spcPts val="0"/>
              </a:spcBef>
              <a:spcAft>
                <a:spcPts val="1900"/>
              </a:spcAft>
              <a:buNone/>
            </a:pPr>
            <a:r>
              <a:rPr lang="en" sz="1400">
                <a:solidFill>
                  <a:srgbClr val="000000"/>
                </a:solidFill>
                <a:highlight>
                  <a:srgbClr val="FFFFFF"/>
                </a:highlight>
              </a:rPr>
              <a:t>An increase in brain matter causes the processing power of a teen brain to increase. This is where a teens heightened computational and decision making skills start to show.</a:t>
            </a:r>
          </a:p>
          <a:p>
            <a:pPr lvl="0" rtl="0">
              <a:lnSpc>
                <a:spcPct val="173863"/>
              </a:lnSpc>
              <a:spcBef>
                <a:spcPts val="0"/>
              </a:spcBef>
              <a:spcAft>
                <a:spcPts val="1900"/>
              </a:spcAft>
              <a:buNone/>
            </a:pPr>
            <a:r>
              <a:rPr lang="en" sz="1400">
                <a:solidFill>
                  <a:srgbClr val="000000"/>
                </a:solidFill>
                <a:highlight>
                  <a:srgbClr val="FFFFFF"/>
                </a:highlight>
              </a:rPr>
              <a:t> </a:t>
            </a:r>
            <a:r>
              <a:rPr lang="en" sz="1400" b="1">
                <a:solidFill>
                  <a:srgbClr val="000000"/>
                </a:solidFill>
                <a:highlight>
                  <a:srgbClr val="FFFFFF"/>
                </a:highlight>
              </a:rPr>
              <a:t>Teen Tantrums</a:t>
            </a:r>
          </a:p>
          <a:p>
            <a:pPr lvl="0" rtl="0">
              <a:lnSpc>
                <a:spcPct val="173863"/>
              </a:lnSpc>
              <a:spcBef>
                <a:spcPts val="0"/>
              </a:spcBef>
              <a:spcAft>
                <a:spcPts val="1900"/>
              </a:spcAft>
              <a:buNone/>
            </a:pPr>
            <a:r>
              <a:rPr lang="en" sz="1400">
                <a:solidFill>
                  <a:srgbClr val="000000"/>
                </a:solidFill>
                <a:highlight>
                  <a:srgbClr val="FFFFFF"/>
                </a:highlight>
              </a:rPr>
              <a:t>Teens are changing faster than they realize and new brain skills like advanced problem solving and abstract thought are there, but they aren’t quite ready to harness them. This is why teens freak out and throw tantrums that are a little more adult. It’s not the parents fault no matter how much the teen says it is. But the parent needs to help them figure out the things they don’t quite yet understand.</a:t>
            </a:r>
          </a:p>
          <a:p>
            <a:pPr lv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Brain Development of teens:</a:t>
            </a:r>
          </a:p>
        </p:txBody>
      </p:sp>
      <p:sp>
        <p:nvSpPr>
          <p:cNvPr id="92" name="Shape 9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lnSpc>
                <a:spcPct val="173863"/>
              </a:lnSpc>
              <a:spcBef>
                <a:spcPts val="0"/>
              </a:spcBef>
              <a:spcAft>
                <a:spcPts val="1900"/>
              </a:spcAft>
              <a:buNone/>
            </a:pPr>
            <a:r>
              <a:rPr lang="en" sz="1300">
                <a:solidFill>
                  <a:srgbClr val="000000"/>
                </a:solidFill>
                <a:highlight>
                  <a:srgbClr val="FFFFFF"/>
                </a:highlight>
              </a:rPr>
              <a:t> </a:t>
            </a:r>
            <a:r>
              <a:rPr lang="en" sz="1400" b="1">
                <a:solidFill>
                  <a:srgbClr val="000000"/>
                </a:solidFill>
                <a:highlight>
                  <a:srgbClr val="FFFFFF"/>
                </a:highlight>
              </a:rPr>
              <a:t>Intense Emotions</a:t>
            </a:r>
          </a:p>
          <a:p>
            <a:pPr lvl="0" rtl="0">
              <a:lnSpc>
                <a:spcPct val="173863"/>
              </a:lnSpc>
              <a:spcBef>
                <a:spcPts val="0"/>
              </a:spcBef>
              <a:spcAft>
                <a:spcPts val="1900"/>
              </a:spcAft>
              <a:buNone/>
            </a:pPr>
            <a:r>
              <a:rPr lang="en" sz="1400">
                <a:solidFill>
                  <a:srgbClr val="000000"/>
                </a:solidFill>
                <a:highlight>
                  <a:srgbClr val="FFFFFF"/>
                </a:highlight>
              </a:rPr>
              <a:t>With a lot of new areas of the brain developing some older teens have harnessed all these areas to </a:t>
            </a:r>
            <a:r>
              <a:rPr lang="en" sz="1400">
                <a:solidFill>
                  <a:srgbClr val="009900"/>
                </a:solidFill>
                <a:highlight>
                  <a:srgbClr val="FFFFFF"/>
                </a:highlight>
              </a:rPr>
              <a:t>help</a:t>
            </a:r>
            <a:r>
              <a:rPr lang="en" sz="1400">
                <a:solidFill>
                  <a:srgbClr val="000000"/>
                </a:solidFill>
                <a:highlight>
                  <a:srgbClr val="FFFFFF"/>
                </a:highlight>
              </a:rPr>
              <a:t> understand a higher area of thought. While younger teens haven’t quite figured out how to use all of their reasoning and tend to misread what adults are saying.</a:t>
            </a:r>
          </a:p>
          <a:p>
            <a:pPr lvl="0" rtl="0">
              <a:lnSpc>
                <a:spcPct val="173863"/>
              </a:lnSpc>
              <a:spcBef>
                <a:spcPts val="0"/>
              </a:spcBef>
              <a:spcAft>
                <a:spcPts val="1900"/>
              </a:spcAft>
              <a:buNone/>
            </a:pPr>
            <a:r>
              <a:rPr lang="en" sz="1400">
                <a:solidFill>
                  <a:srgbClr val="000000"/>
                </a:solidFill>
                <a:highlight>
                  <a:srgbClr val="FFFFFF"/>
                </a:highlight>
              </a:rPr>
              <a:t> </a:t>
            </a:r>
            <a:r>
              <a:rPr lang="en" sz="1400" b="1">
                <a:solidFill>
                  <a:srgbClr val="000000"/>
                </a:solidFill>
                <a:highlight>
                  <a:srgbClr val="FFFFFF"/>
                </a:highlight>
              </a:rPr>
              <a:t>Peer Pleasure</a:t>
            </a:r>
          </a:p>
          <a:p>
            <a:pPr lvl="0" rtl="0">
              <a:lnSpc>
                <a:spcPct val="173863"/>
              </a:lnSpc>
              <a:spcBef>
                <a:spcPts val="0"/>
              </a:spcBef>
              <a:spcAft>
                <a:spcPts val="1900"/>
              </a:spcAft>
              <a:buNone/>
            </a:pPr>
            <a:r>
              <a:rPr lang="en" sz="1400">
                <a:solidFill>
                  <a:srgbClr val="000000"/>
                </a:solidFill>
                <a:highlight>
                  <a:srgbClr val="FFFFFF"/>
                </a:highlight>
              </a:rPr>
              <a:t>Research has shown that as abstract thinking </a:t>
            </a:r>
            <a:r>
              <a:rPr lang="en" sz="1400">
                <a:solidFill>
                  <a:srgbClr val="009900"/>
                </a:solidFill>
                <a:highlight>
                  <a:srgbClr val="FFFFFF"/>
                </a:highlight>
              </a:rPr>
              <a:t>develops</a:t>
            </a:r>
            <a:r>
              <a:rPr lang="en" sz="1400">
                <a:solidFill>
                  <a:srgbClr val="000000"/>
                </a:solidFill>
                <a:highlight>
                  <a:srgbClr val="FFFFFF"/>
                </a:highlight>
              </a:rPr>
              <a:t> in teens so does anxiety. Abstract thinking allows teens to see themselves in the eyes of another and causes some teens to strive for peer approval.</a:t>
            </a:r>
          </a:p>
          <a:p>
            <a:pPr lvl="0">
              <a:spcBef>
                <a:spcPts val="0"/>
              </a:spcBef>
              <a:buNone/>
            </a:pPr>
            <a:endParaRPr/>
          </a:p>
          <a:p>
            <a:pPr lv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Brain Development of teens:</a:t>
            </a:r>
          </a:p>
        </p:txBody>
      </p:sp>
      <p:sp>
        <p:nvSpPr>
          <p:cNvPr id="98" name="Shape 9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lnSpc>
                <a:spcPct val="173863"/>
              </a:lnSpc>
              <a:spcBef>
                <a:spcPts val="0"/>
              </a:spcBef>
              <a:spcAft>
                <a:spcPts val="1900"/>
              </a:spcAft>
              <a:buNone/>
            </a:pPr>
            <a:r>
              <a:rPr lang="en" sz="1300">
                <a:solidFill>
                  <a:srgbClr val="000000"/>
                </a:solidFill>
                <a:highlight>
                  <a:srgbClr val="FFFFFF"/>
                </a:highlight>
              </a:rPr>
              <a:t> </a:t>
            </a:r>
            <a:r>
              <a:rPr lang="en" sz="1400" b="1">
                <a:solidFill>
                  <a:srgbClr val="000000"/>
                </a:solidFill>
                <a:highlight>
                  <a:srgbClr val="FFFFFF"/>
                </a:highlight>
              </a:rPr>
              <a:t>Measuring Risk</a:t>
            </a:r>
          </a:p>
          <a:p>
            <a:pPr lvl="0" rtl="0">
              <a:lnSpc>
                <a:spcPct val="173863"/>
              </a:lnSpc>
              <a:spcBef>
                <a:spcPts val="0"/>
              </a:spcBef>
              <a:spcAft>
                <a:spcPts val="1900"/>
              </a:spcAft>
              <a:buNone/>
            </a:pPr>
            <a:r>
              <a:rPr lang="en" sz="1400">
                <a:solidFill>
                  <a:srgbClr val="000000"/>
                </a:solidFill>
                <a:highlight>
                  <a:srgbClr val="FFFFFF"/>
                </a:highlight>
              </a:rPr>
              <a:t>In the car that is a teen brain they tend to get the gas before they get the brakes. The part of the brain that helps them see long term consequence don’t start to </a:t>
            </a:r>
            <a:r>
              <a:rPr lang="en" sz="1400">
                <a:solidFill>
                  <a:srgbClr val="009900"/>
                </a:solidFill>
                <a:highlight>
                  <a:srgbClr val="FFFFFF"/>
                </a:highlight>
              </a:rPr>
              <a:t>develop</a:t>
            </a:r>
            <a:r>
              <a:rPr lang="en" sz="1400">
                <a:solidFill>
                  <a:srgbClr val="000000"/>
                </a:solidFill>
                <a:highlight>
                  <a:srgbClr val="FFFFFF"/>
                </a:highlight>
              </a:rPr>
              <a:t> until around 17, which causes some teens to more easily participate in risky behaviors in their early years of adolescence.</a:t>
            </a:r>
          </a:p>
          <a:p>
            <a:pPr lvl="0" rtl="0">
              <a:lnSpc>
                <a:spcPct val="173863"/>
              </a:lnSpc>
              <a:spcBef>
                <a:spcPts val="0"/>
              </a:spcBef>
              <a:spcAft>
                <a:spcPts val="1900"/>
              </a:spcAft>
              <a:buNone/>
            </a:pPr>
            <a:r>
              <a:rPr lang="en" sz="1400">
                <a:solidFill>
                  <a:srgbClr val="000000"/>
                </a:solidFill>
                <a:highlight>
                  <a:srgbClr val="FFFFFF"/>
                </a:highlight>
              </a:rPr>
              <a:t> </a:t>
            </a:r>
            <a:r>
              <a:rPr lang="en" sz="1400" b="1">
                <a:solidFill>
                  <a:srgbClr val="000000"/>
                </a:solidFill>
                <a:highlight>
                  <a:srgbClr val="FFFFFF"/>
                </a:highlight>
              </a:rPr>
              <a:t>Parents Are Still Important</a:t>
            </a:r>
          </a:p>
          <a:p>
            <a:pPr lvl="0" rtl="0">
              <a:lnSpc>
                <a:spcPct val="173863"/>
              </a:lnSpc>
              <a:spcBef>
                <a:spcPts val="0"/>
              </a:spcBef>
              <a:spcAft>
                <a:spcPts val="1900"/>
              </a:spcAft>
              <a:buNone/>
            </a:pPr>
            <a:r>
              <a:rPr lang="en" sz="1400">
                <a:solidFill>
                  <a:srgbClr val="000000"/>
                </a:solidFill>
                <a:highlight>
                  <a:srgbClr val="FFFFFF"/>
                </a:highlight>
              </a:rPr>
              <a:t>Parents </a:t>
            </a:r>
            <a:r>
              <a:rPr lang="en" sz="1400">
                <a:solidFill>
                  <a:srgbClr val="009900"/>
                </a:solidFill>
                <a:highlight>
                  <a:srgbClr val="FFFFFF"/>
                </a:highlight>
              </a:rPr>
              <a:t>provide</a:t>
            </a:r>
            <a:r>
              <a:rPr lang="en" sz="1400">
                <a:solidFill>
                  <a:srgbClr val="000000"/>
                </a:solidFill>
                <a:highlight>
                  <a:srgbClr val="FFFFFF"/>
                </a:highlight>
              </a:rPr>
              <a:t> structure. They might not always agree, or like what you have to say, but they do respect you and they do understand that you are wiser than they are…even if they say the </a:t>
            </a:r>
            <a:r>
              <a:rPr lang="en" sz="1400" b="1" u="sng">
                <a:solidFill>
                  <a:srgbClr val="000000"/>
                </a:solidFill>
                <a:highlight>
                  <a:srgbClr val="FFFFFF"/>
                </a:highlight>
              </a:rPr>
              <a:t>complete opposite.</a:t>
            </a: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Brain Development of teens:</a:t>
            </a:r>
          </a:p>
        </p:txBody>
      </p:sp>
      <p:sp>
        <p:nvSpPr>
          <p:cNvPr id="104" name="Shape 104"/>
          <p:cNvSpPr txBox="1">
            <a:spLocks noGrp="1"/>
          </p:cNvSpPr>
          <p:nvPr>
            <p:ph type="body" idx="1"/>
          </p:nvPr>
        </p:nvSpPr>
        <p:spPr>
          <a:xfrm>
            <a:off x="311700" y="1187475"/>
            <a:ext cx="8520600" cy="3416400"/>
          </a:xfrm>
          <a:prstGeom prst="rect">
            <a:avLst/>
          </a:prstGeom>
        </p:spPr>
        <p:txBody>
          <a:bodyPr lIns="91425" tIns="91425" rIns="91425" bIns="91425" anchor="t" anchorCtr="0">
            <a:noAutofit/>
          </a:bodyPr>
          <a:lstStyle/>
          <a:p>
            <a:pPr lvl="0" rtl="0">
              <a:lnSpc>
                <a:spcPct val="173863"/>
              </a:lnSpc>
              <a:spcBef>
                <a:spcPts val="0"/>
              </a:spcBef>
              <a:spcAft>
                <a:spcPts val="1900"/>
              </a:spcAft>
              <a:buNone/>
            </a:pPr>
            <a:r>
              <a:rPr lang="en" sz="1300">
                <a:solidFill>
                  <a:srgbClr val="000000"/>
                </a:solidFill>
                <a:highlight>
                  <a:srgbClr val="FFFFFF"/>
                </a:highlight>
              </a:rPr>
              <a:t> </a:t>
            </a:r>
            <a:r>
              <a:rPr lang="en" sz="1400">
                <a:solidFill>
                  <a:srgbClr val="000000"/>
                </a:solidFill>
                <a:highlight>
                  <a:srgbClr val="FFFFFF"/>
                </a:highlight>
              </a:rPr>
              <a:t>Need More Sleep</a:t>
            </a:r>
          </a:p>
          <a:p>
            <a:pPr lvl="0" rtl="0">
              <a:lnSpc>
                <a:spcPct val="173863"/>
              </a:lnSpc>
              <a:spcBef>
                <a:spcPts val="0"/>
              </a:spcBef>
              <a:spcAft>
                <a:spcPts val="1900"/>
              </a:spcAft>
              <a:buNone/>
            </a:pPr>
            <a:r>
              <a:rPr lang="en" sz="1400">
                <a:solidFill>
                  <a:srgbClr val="000000"/>
                </a:solidFill>
                <a:highlight>
                  <a:srgbClr val="FFFFFF"/>
                </a:highlight>
              </a:rPr>
              <a:t>A common myth is that teens needs less sleep than young children, but at the age when their brain is growing faster than all but infancy they still need 9-10 hours to make sure that not hindering that growth. Teens bodies don’t help this, as they are growing they tend to want to stay up later because of circadian rhythms during adolescence, but with early school and other things waking them from sleep they miss out on a few hours every night. That increases moodiness and causes a drowsy brain as the week progresses.</a:t>
            </a:r>
          </a:p>
          <a:p>
            <a:pPr lvl="0">
              <a:spcBef>
                <a:spcPts val="0"/>
              </a:spcBef>
              <a:buNone/>
            </a:pPr>
            <a:endParaRP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Brain Development of teens:</a:t>
            </a:r>
          </a:p>
        </p:txBody>
      </p:sp>
      <p:sp>
        <p:nvSpPr>
          <p:cNvPr id="110" name="Shape 11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lnSpc>
                <a:spcPct val="173863"/>
              </a:lnSpc>
              <a:spcBef>
                <a:spcPts val="0"/>
              </a:spcBef>
              <a:spcAft>
                <a:spcPts val="1900"/>
              </a:spcAft>
              <a:buNone/>
            </a:pPr>
            <a:r>
              <a:rPr lang="en">
                <a:solidFill>
                  <a:srgbClr val="000000"/>
                </a:solidFill>
                <a:highlight>
                  <a:srgbClr val="FFFFFF"/>
                </a:highlight>
              </a:rPr>
              <a:t> </a:t>
            </a:r>
            <a:r>
              <a:rPr lang="en" sz="1400">
                <a:solidFill>
                  <a:srgbClr val="000000"/>
                </a:solidFill>
                <a:highlight>
                  <a:srgbClr val="FFFFFF"/>
                </a:highlight>
              </a:rPr>
              <a:t>I am the Center Of The Universe</a:t>
            </a:r>
          </a:p>
          <a:p>
            <a:pPr lvl="0" rtl="0">
              <a:lnSpc>
                <a:spcPct val="173863"/>
              </a:lnSpc>
              <a:spcBef>
                <a:spcPts val="0"/>
              </a:spcBef>
              <a:spcAft>
                <a:spcPts val="0"/>
              </a:spcAft>
              <a:buNone/>
            </a:pPr>
            <a:r>
              <a:rPr lang="en" sz="1400">
                <a:solidFill>
                  <a:srgbClr val="000000"/>
                </a:solidFill>
                <a:highlight>
                  <a:srgbClr val="FFFFFF"/>
                </a:highlight>
              </a:rPr>
              <a:t>The Teen years are the first time a </a:t>
            </a:r>
            <a:r>
              <a:rPr lang="en" sz="1400">
                <a:solidFill>
                  <a:srgbClr val="009900"/>
                </a:solidFill>
                <a:highlight>
                  <a:srgbClr val="FFFFFF"/>
                </a:highlight>
              </a:rPr>
              <a:t>child</a:t>
            </a:r>
            <a:r>
              <a:rPr lang="en" sz="1400">
                <a:solidFill>
                  <a:srgbClr val="000000"/>
                </a:solidFill>
                <a:highlight>
                  <a:srgbClr val="FFFFFF"/>
                </a:highlight>
              </a:rPr>
              <a:t> is really seeing themselves in the world. They see how the world looks at them and put themselves in a place they feel fits their own view of themselves. This causes the “I’m not good enough” emotion seen in a lot of teens. It also causes a lot of questions that can seem to have very black and white answers, instead of gray. It is the parent’s job to help them explore those questions instead of just giving the answers.</a:t>
            </a:r>
          </a:p>
          <a:p>
            <a:pPr lvl="0" rtl="0">
              <a:spcBef>
                <a:spcPts val="1200"/>
              </a:spcBef>
              <a:spcAft>
                <a:spcPts val="1200"/>
              </a:spcAft>
              <a:buNone/>
            </a:pPr>
            <a:endParaRPr sz="1400">
              <a:solidFill>
                <a:srgbClr val="FFFFFF"/>
              </a:solidFill>
              <a:highlight>
                <a:srgbClr val="F6F6F7"/>
              </a:highlight>
              <a:latin typeface="Droid Sans"/>
              <a:ea typeface="Droid Sans"/>
              <a:cs typeface="Droid Sans"/>
              <a:sym typeface="Droid Sans"/>
            </a:endParaRPr>
          </a:p>
          <a:p>
            <a:pPr lvl="0">
              <a:spcBef>
                <a:spcPts val="0"/>
              </a:spcBef>
              <a:buNone/>
            </a:pPr>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804</Words>
  <Application>Microsoft Office PowerPoint</Application>
  <PresentationFormat>On-screen Show (16:9)</PresentationFormat>
  <Paragraphs>38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Droid Sans</vt:lpstr>
      <vt:lpstr>Average</vt:lpstr>
      <vt:lpstr>Oswald</vt:lpstr>
      <vt:lpstr>Arial</vt:lpstr>
      <vt:lpstr>slate</vt:lpstr>
      <vt:lpstr>Behavioral Health</vt:lpstr>
      <vt:lpstr>PowerPoint Presentation</vt:lpstr>
      <vt:lpstr>PowerPoint Presentation</vt:lpstr>
      <vt:lpstr>Brain Development of teens:</vt:lpstr>
      <vt:lpstr>Brain Development of teens:</vt:lpstr>
      <vt:lpstr>Brain Development of teens:</vt:lpstr>
      <vt:lpstr>Brain Development of teens:</vt:lpstr>
      <vt:lpstr>Brain Development of teens:</vt:lpstr>
      <vt:lpstr>Brain Development of teens:</vt:lpstr>
      <vt:lpstr>Survey Question Results:</vt:lpstr>
      <vt:lpstr>Exercise in what stressors your child is experiencing</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Health</dc:title>
  <dc:creator>Jennifer Bohinc</dc:creator>
  <cp:lastModifiedBy>Jennifer Bohinc</cp:lastModifiedBy>
  <cp:revision>1</cp:revision>
  <dcterms:modified xsi:type="dcterms:W3CDTF">2018-10-17T17:19:41Z</dcterms:modified>
</cp:coreProperties>
</file>